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5" r:id="rId8"/>
    <p:sldId id="264" r:id="rId9"/>
    <p:sldId id="270" r:id="rId10"/>
    <p:sldId id="272" r:id="rId11"/>
    <p:sldId id="271" r:id="rId12"/>
    <p:sldId id="27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34FDB4-9A6A-4BD2-B2BE-7715DB010153}" type="doc">
      <dgm:prSet loTypeId="urn:microsoft.com/office/officeart/2005/8/layout/default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2AEEFA8-EF0A-4759-A9F4-A43893062EED}">
      <dgm:prSet custT="1"/>
      <dgm:spPr>
        <a:noFill/>
        <a:ln>
          <a:noFill/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4200" b="1" dirty="0">
              <a:latin typeface="+mj-lt"/>
            </a:rPr>
            <a:t>   Job Experiences for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4200" b="1" dirty="0">
              <a:latin typeface="+mj-lt"/>
            </a:rPr>
            <a:t>   High School Students</a:t>
          </a:r>
        </a:p>
        <a:p>
          <a:pPr algn="ctr">
            <a:lnSpc>
              <a:spcPct val="100000"/>
            </a:lnSpc>
            <a:spcAft>
              <a:spcPts val="0"/>
            </a:spcAft>
          </a:pPr>
          <a:endParaRPr lang="en-US" sz="3200" dirty="0"/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3200" dirty="0"/>
            <a:t>    Andy Fox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3200" dirty="0"/>
            <a:t>    Kokosing Construction Company</a:t>
          </a:r>
        </a:p>
        <a:p>
          <a:pPr algn="ctr">
            <a:lnSpc>
              <a:spcPct val="100000"/>
            </a:lnSpc>
            <a:spcAft>
              <a:spcPts val="0"/>
            </a:spcAft>
          </a:pPr>
          <a:endParaRPr lang="en-US" sz="3200" dirty="0"/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3200" dirty="0"/>
            <a:t>    Mike Obert and Damien Phillips     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3200" dirty="0"/>
            <a:t>    Complete General Construction</a:t>
          </a:r>
        </a:p>
      </dgm:t>
    </dgm:pt>
    <dgm:pt modelId="{113712BE-5A0D-49B1-B2C4-BF31567A8976}" type="parTrans" cxnId="{5114945F-1EF7-49F1-9619-E1F705F68618}">
      <dgm:prSet/>
      <dgm:spPr/>
      <dgm:t>
        <a:bodyPr/>
        <a:lstStyle/>
        <a:p>
          <a:endParaRPr lang="en-US"/>
        </a:p>
      </dgm:t>
    </dgm:pt>
    <dgm:pt modelId="{2465188D-57ED-49F8-BD9C-D0FAB6DA2ADB}" type="sibTrans" cxnId="{5114945F-1EF7-49F1-9619-E1F705F68618}">
      <dgm:prSet/>
      <dgm:spPr/>
      <dgm:t>
        <a:bodyPr/>
        <a:lstStyle/>
        <a:p>
          <a:endParaRPr lang="en-US"/>
        </a:p>
      </dgm:t>
    </dgm:pt>
    <dgm:pt modelId="{9E835FAC-BE13-458E-BEE2-4081E42B52A6}" type="pres">
      <dgm:prSet presAssocID="{D334FDB4-9A6A-4BD2-B2BE-7715DB010153}" presName="diagram" presStyleCnt="0">
        <dgm:presLayoutVars>
          <dgm:dir/>
          <dgm:resizeHandles val="exact"/>
        </dgm:presLayoutVars>
      </dgm:prSet>
      <dgm:spPr/>
    </dgm:pt>
    <dgm:pt modelId="{9EBB6BAC-26FC-4DBF-9558-C6A950214BFC}" type="pres">
      <dgm:prSet presAssocID="{22AEEFA8-EF0A-4759-A9F4-A43893062EED}" presName="node" presStyleLbl="node1" presStyleIdx="0" presStyleCnt="1" custScaleY="156075">
        <dgm:presLayoutVars>
          <dgm:bulletEnabled val="1"/>
        </dgm:presLayoutVars>
      </dgm:prSet>
      <dgm:spPr/>
    </dgm:pt>
  </dgm:ptLst>
  <dgm:cxnLst>
    <dgm:cxn modelId="{2F11EB23-5660-4456-8CDA-3C7EABB5E07F}" type="presOf" srcId="{D334FDB4-9A6A-4BD2-B2BE-7715DB010153}" destId="{9E835FAC-BE13-458E-BEE2-4081E42B52A6}" srcOrd="0" destOrd="0" presId="urn:microsoft.com/office/officeart/2005/8/layout/default"/>
    <dgm:cxn modelId="{5114945F-1EF7-49F1-9619-E1F705F68618}" srcId="{D334FDB4-9A6A-4BD2-B2BE-7715DB010153}" destId="{22AEEFA8-EF0A-4759-A9F4-A43893062EED}" srcOrd="0" destOrd="0" parTransId="{113712BE-5A0D-49B1-B2C4-BF31567A8976}" sibTransId="{2465188D-57ED-49F8-BD9C-D0FAB6DA2ADB}"/>
    <dgm:cxn modelId="{24BF05CB-5BA1-473C-B33E-835125307DDC}" type="presOf" srcId="{22AEEFA8-EF0A-4759-A9F4-A43893062EED}" destId="{9EBB6BAC-26FC-4DBF-9558-C6A950214BFC}" srcOrd="0" destOrd="0" presId="urn:microsoft.com/office/officeart/2005/8/layout/default"/>
    <dgm:cxn modelId="{298B7426-390E-44BF-BDEE-47259C7F726F}" type="presParOf" srcId="{9E835FAC-BE13-458E-BEE2-4081E42B52A6}" destId="{9EBB6BAC-26FC-4DBF-9558-C6A950214BFC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BB6BAC-26FC-4DBF-9558-C6A950214BFC}">
      <dsp:nvSpPr>
        <dsp:cNvPr id="0" name=""/>
        <dsp:cNvSpPr/>
      </dsp:nvSpPr>
      <dsp:spPr>
        <a:xfrm>
          <a:off x="2962" y="9139"/>
          <a:ext cx="6061995" cy="5676755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4200" b="1" kern="1200" dirty="0">
              <a:latin typeface="+mj-lt"/>
            </a:rPr>
            <a:t>   Job Experiences for </a:t>
          </a:r>
        </a:p>
        <a:p>
          <a:pPr marL="0" lvl="0" indent="0" algn="l" defTabSz="1866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4200" b="1" kern="1200" dirty="0">
              <a:latin typeface="+mj-lt"/>
            </a:rPr>
            <a:t>   High School Students</a:t>
          </a:r>
        </a:p>
        <a:p>
          <a:pPr marL="0" lvl="0" indent="0" algn="ctr" defTabSz="1866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3200" kern="1200" dirty="0"/>
        </a:p>
        <a:p>
          <a:pPr marL="0" lvl="0" indent="0" algn="l" defTabSz="1866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200" kern="1200" dirty="0"/>
            <a:t>    Andy Fox </a:t>
          </a:r>
        </a:p>
        <a:p>
          <a:pPr marL="0" lvl="0" indent="0" algn="l" defTabSz="1866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200" kern="1200" dirty="0"/>
            <a:t>    Kokosing Construction Company</a:t>
          </a:r>
        </a:p>
        <a:p>
          <a:pPr marL="0" lvl="0" indent="0" algn="ctr" defTabSz="1866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3200" kern="1200" dirty="0"/>
        </a:p>
        <a:p>
          <a:pPr marL="0" lvl="0" indent="0" algn="l" defTabSz="1866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200" kern="1200" dirty="0"/>
            <a:t>    Mike Obert and Damien Phillips      </a:t>
          </a:r>
        </a:p>
        <a:p>
          <a:pPr marL="0" lvl="0" indent="0" algn="l" defTabSz="1866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200" kern="1200" dirty="0"/>
            <a:t>    Complete General Construction</a:t>
          </a:r>
        </a:p>
      </dsp:txBody>
      <dsp:txXfrm>
        <a:off x="2962" y="9139"/>
        <a:ext cx="6061995" cy="56767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F4FC9-34FB-49EC-9F33-576B773CDF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A5FD44-37B2-44C8-B44A-8ECB800E0E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395F-F29E-476D-89AF-E4E0B55E3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D23B-C30F-462B-9B20-E6948DE2826A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B8404-27DB-4A16-BB69-73C158BC1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B93C5-24FA-4C8D-B3D5-CB48B8997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9B22-DF9D-46E2-AF8D-71808057F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58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AE525-5965-4953-B628-E603C4814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F0CC3-01E4-445B-BFF8-D0622AB70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AE40A-F1DB-4AD6-91C7-1743EB1FC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D23B-C30F-462B-9B20-E6948DE2826A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6F00E-6B68-4BE1-9FCB-08EB234D3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4E550-8F72-44CF-BF00-CE2EBDEC1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9B22-DF9D-46E2-AF8D-71808057F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79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024DE-3BEF-45C4-9448-85808198E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EAE7A-8992-4BE9-A9FD-1938DEFB3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FBBF2-C8D2-4330-AEA5-A2012CCCE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D23B-C30F-462B-9B20-E6948DE2826A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7989F-ABC2-4C85-9F9B-19F9A87A0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747DB-893F-42D2-B209-9B9DE2809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9B22-DF9D-46E2-AF8D-71808057F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48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922E8-1ACA-4C18-9791-17563A0B2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31EC7-84B2-4491-B234-EE6C953924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ECE815-D415-4D82-AC4E-B94C51317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E9519-0156-4022-A693-DFCEFAD97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D23B-C30F-462B-9B20-E6948DE2826A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EF205-AB00-4A4A-9D84-D8F19C06E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AB1906-00EA-4B30-A6A6-13A946830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9B22-DF9D-46E2-AF8D-71808057F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309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45E6A-9558-43FE-B273-1A84AD2C7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65468E-28D1-469C-AD9C-0F5360BF5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D5A902-F27E-4D51-A214-EFCD6FE49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C4C542-3DB0-4E63-9C6B-BC277721E4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772C6B-68B3-41F9-8242-983BAE900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89E197-AFEC-4AE2-8CC6-0727A1350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D23B-C30F-462B-9B20-E6948DE2826A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259F29-93B0-4205-91A3-B2C8220C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82D03F-95A5-43C2-9A44-800F288A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9B22-DF9D-46E2-AF8D-71808057F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303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990DC-C4AC-463D-9868-447A86CCE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E8DD96-30B1-41F6-BB90-3B0E13573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D23B-C30F-462B-9B20-E6948DE2826A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CE6F17-29C9-4057-BAAB-C3DB14731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B7468A-9709-465B-A708-41F71385D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9B22-DF9D-46E2-AF8D-71808057F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915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0ACD20-6733-455F-9506-D12D097EB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D23B-C30F-462B-9B20-E6948DE2826A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F70295-477E-4A80-BF94-8B6124908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8BF73-5FA1-47F8-9710-4E3820D1E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9B22-DF9D-46E2-AF8D-71808057F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23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49B9A-E4C1-4F03-881C-5CFF301E7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026F1-5359-4049-A72D-9F1BF2CDF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444CB-463D-4180-8672-6AA16A8EE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72E507-4509-41CE-ABE1-6D3058972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D23B-C30F-462B-9B20-E6948DE2826A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BA2E44-AF42-4369-86F6-404B8A8D7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1B026-2934-4FE2-B09F-8BCFA1BF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9B22-DF9D-46E2-AF8D-71808057F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831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5192F-4B0C-4AF2-A0F6-BF78258E5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F8386E-7A68-4B49-8D0F-3F6CEEF38A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7F68F-5E72-432E-B237-99B7279A1B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CFB44B-5A01-4708-96BD-DA52BC468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D23B-C30F-462B-9B20-E6948DE2826A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DEB5E5-A717-4120-B653-12792939E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BAB475-38B7-4147-BE21-8834F2F63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9B22-DF9D-46E2-AF8D-71808057F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03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C4F21-B7AC-49FF-9C65-96FBC1D9D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D38F9D-834C-4C77-92F1-818A64DA33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C5EBB-318E-46C0-A865-498BDF975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D23B-C30F-462B-9B20-E6948DE2826A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13108-58E1-4293-9D8B-5F2C188E9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FD773-F500-4F08-B32B-62B788CFB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9B22-DF9D-46E2-AF8D-71808057F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176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B9F5B3-077F-4B17-B475-473FF84FB0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15070E-DE49-4D59-A191-4F87A84EC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23671-D9C3-4421-8E04-38D1596B0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D23B-C30F-462B-9B20-E6948DE2826A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C92B7-BF8F-4959-BFB0-43AFF7B70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E2914-ECEE-4761-BE71-FD4E93C56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9B22-DF9D-46E2-AF8D-71808057F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29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60F8CA-CFCB-4728-91D4-B26087CB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2E573C-DAA1-4742-A32B-A4A803BFA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6FFFA-45B1-4A67-9B3A-B56E46B162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4D23B-C30F-462B-9B20-E6948DE2826A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D0158-72F1-45A7-BA9D-2BED08389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530A3-27A6-4BDA-AB4C-06BC2012E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99B22-DF9D-46E2-AF8D-71808057F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37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6.jpg"/><Relationship Id="rId9" Type="http://schemas.microsoft.com/office/2007/relationships/diagramDrawing" Target="../diagrams/drawin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mkitchen@ohiocontractors.org" TargetMode="Externa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.jpg"/><Relationship Id="rId5" Type="http://schemas.openxmlformats.org/officeDocument/2006/relationships/hyperlink" Target="https://form.jotform.com/90495566646168" TargetMode="External"/><Relationship Id="rId4" Type="http://schemas.openxmlformats.org/officeDocument/2006/relationships/hyperlink" Target="http://www.ohiocontractor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1DACF6-0585-42BE-A212-AADEACFB8B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en-US" sz="3800">
                <a:solidFill>
                  <a:schemeClr val="bg1"/>
                </a:solidFill>
              </a:rPr>
              <a:t>Construction Career Connections through Contractor/Classroom Collaboration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96E118-F63C-4AA2-8856-7DAB34603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41" y="700783"/>
            <a:ext cx="4047843" cy="407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669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34AB06-3931-4F8F-A73C-87CEC5B75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29" y="1006763"/>
            <a:ext cx="3724087" cy="4887359"/>
          </a:xfrm>
        </p:spPr>
        <p:txBody>
          <a:bodyPr>
            <a:normAutofit/>
          </a:bodyPr>
          <a:lstStyle/>
          <a:p>
            <a:pPr algn="r"/>
            <a:r>
              <a:rPr lang="en-US" sz="6000" b="1" dirty="0"/>
              <a:t>About OCA</a:t>
            </a:r>
          </a:p>
        </p:txBody>
      </p:sp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535C8-6012-4B29-874E-F58E562CD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546410"/>
            <a:ext cx="6377769" cy="5876692"/>
          </a:xfrm>
        </p:spPr>
        <p:txBody>
          <a:bodyPr anchor="ctr">
            <a:normAutofit/>
          </a:bodyPr>
          <a:lstStyle/>
          <a:p>
            <a:pPr marL="0" indent="0">
              <a:buClr>
                <a:srgbClr val="C00000"/>
              </a:buClr>
              <a:buNone/>
              <a:defRPr/>
            </a:pPr>
            <a:endParaRPr lang="en-US" sz="170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dirty="0"/>
              <a:t>Ohio’s trade association for the heavy highway construction industry</a:t>
            </a:r>
          </a:p>
          <a:p>
            <a:pPr marL="0" indent="0">
              <a:buClr>
                <a:srgbClr val="C00000"/>
              </a:buClr>
              <a:buNone/>
              <a:defRPr/>
            </a:pPr>
            <a:endParaRPr lang="en-US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dirty="0"/>
              <a:t>Established in 1918</a:t>
            </a:r>
          </a:p>
          <a:p>
            <a:pPr marL="0" indent="0">
              <a:buClr>
                <a:srgbClr val="C00000"/>
              </a:buClr>
              <a:buNone/>
              <a:defRPr/>
            </a:pPr>
            <a:endParaRPr lang="en-US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dirty="0"/>
              <a:t>Currently about 200 active (contractor) members and 300 associate members</a:t>
            </a:r>
          </a:p>
          <a:p>
            <a:pPr marL="0" indent="0">
              <a:buClr>
                <a:srgbClr val="C00000"/>
              </a:buClr>
              <a:buNone/>
              <a:defRPr/>
            </a:pPr>
            <a:endParaRPr lang="en-US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dirty="0"/>
              <a:t>Governed by a Board of Directors</a:t>
            </a:r>
          </a:p>
          <a:p>
            <a:pPr marL="0" indent="0">
              <a:buClr>
                <a:srgbClr val="C00000"/>
              </a:buClr>
              <a:buNone/>
              <a:defRPr/>
            </a:pPr>
            <a:endParaRPr lang="en-US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dirty="0"/>
              <a:t>9 Chapters around the state 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090024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A09332-0387-467C-AA3A-CCF6A65BA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sz="6000" b="1" dirty="0"/>
              <a:t>Industry Workforce Need</a:t>
            </a:r>
            <a:br>
              <a:rPr lang="en-US" sz="6000" b="1" dirty="0"/>
            </a:br>
            <a:br>
              <a:rPr lang="en-US" sz="6000" b="1" dirty="0"/>
            </a:br>
            <a:r>
              <a:rPr lang="en-US" sz="3200" b="1" dirty="0"/>
              <a:t>AGC of America 2018 Workforce Survey Results Ohio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DDCBB-DE99-455F-B7DA-BA6E52E01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569421"/>
            <a:ext cx="6377769" cy="6217920"/>
          </a:xfrm>
        </p:spPr>
        <p:txBody>
          <a:bodyPr anchor="ctr"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600" dirty="0"/>
              <a:t>In the next 12 months 60% of contractors surveyed will hire salaried field personnel and 90% will hire hourly craft people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00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600" dirty="0"/>
              <a:t>92% are having a hard time filling all or some positions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00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600" dirty="0"/>
              <a:t>50 % of contractors surveyed increased base pay rates for hourly craft personnel and 40% increased for salaried personnel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00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600" dirty="0"/>
              <a:t>Ohio predicts that by 2024 we will need to fill 23,820 positions in the industry. This includes all segments of the construction.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94701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34AB06-3931-4F8F-A73C-87CEC5B75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92" y="963877"/>
            <a:ext cx="3851563" cy="4930246"/>
          </a:xfrm>
        </p:spPr>
        <p:txBody>
          <a:bodyPr>
            <a:normAutofit/>
          </a:bodyPr>
          <a:lstStyle/>
          <a:p>
            <a:pPr algn="r"/>
            <a:r>
              <a:rPr lang="en-US" sz="6000" b="1" dirty="0"/>
              <a:t>Connecting Students to Careers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535C8-6012-4B29-874E-F58E562CD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5481528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Clr>
                <a:srgbClr val="C00000"/>
              </a:buClr>
              <a:buNone/>
              <a:defRPr/>
            </a:pPr>
            <a:endParaRPr lang="en-US" sz="2000" dirty="0"/>
          </a:p>
          <a:p>
            <a:pPr marL="0" indent="0">
              <a:buClr>
                <a:srgbClr val="C00000"/>
              </a:buClr>
              <a:buNone/>
              <a:defRPr/>
            </a:pPr>
            <a:r>
              <a:rPr lang="en-US" sz="2000" dirty="0"/>
              <a:t>	</a:t>
            </a:r>
            <a:r>
              <a:rPr lang="en-US" sz="3500" dirty="0"/>
              <a:t>Constructor for a Day Program  </a:t>
            </a:r>
          </a:p>
          <a:p>
            <a:pPr marL="0" indent="0">
              <a:buClr>
                <a:srgbClr val="C00000"/>
              </a:buClr>
              <a:buNone/>
              <a:defRPr/>
            </a:pPr>
            <a:endParaRPr lang="en-US" sz="200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3000" dirty="0"/>
              <a:t>Provide students introductions to various trades and training program options </a:t>
            </a:r>
          </a:p>
          <a:p>
            <a:pPr marL="0" indent="0">
              <a:buClr>
                <a:srgbClr val="C00000"/>
              </a:buClr>
              <a:buNone/>
              <a:defRPr/>
            </a:pPr>
            <a:endParaRPr lang="en-US" sz="300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3000" dirty="0"/>
              <a:t>Provides students introductions to local contractors attending the event</a:t>
            </a:r>
          </a:p>
          <a:p>
            <a:pPr marL="0" indent="0">
              <a:buClr>
                <a:srgbClr val="C00000"/>
              </a:buClr>
              <a:buNone/>
              <a:defRPr/>
            </a:pPr>
            <a:endParaRPr lang="en-US" sz="300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3000" dirty="0"/>
              <a:t>Hands on experience visiting construction sites </a:t>
            </a:r>
          </a:p>
          <a:p>
            <a:pPr marL="0" indent="0">
              <a:buClr>
                <a:srgbClr val="C00000"/>
              </a:buClr>
              <a:buNone/>
              <a:defRPr/>
            </a:pPr>
            <a:endParaRPr lang="en-US" sz="300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3000" dirty="0"/>
              <a:t>Breakfast and Lunch!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0374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596738-13A6-4B7D-97C2-B841C3872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138" y="4832066"/>
            <a:ext cx="6829520" cy="86203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Connect with local contractors</a:t>
            </a:r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4000" dirty="0">
                <a:solidFill>
                  <a:srgbClr val="FFFFFF"/>
                </a:solidFill>
              </a:rPr>
              <a:t>and visit construction jobsites 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0C3456C-3F26-4CF4-9415-A2EDA181CD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42" r="1" b="21577"/>
          <a:stretch/>
        </p:blipFill>
        <p:spPr>
          <a:xfrm>
            <a:off x="128639" y="221674"/>
            <a:ext cx="3986567" cy="2110612"/>
          </a:xfrm>
          <a:prstGeom prst="rect">
            <a:avLst/>
          </a:prstGeom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725D31-F1CC-4DFF-AD21-82BDC22F62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42" r="1" b="1"/>
          <a:stretch/>
        </p:blipFill>
        <p:spPr>
          <a:xfrm>
            <a:off x="128639" y="2373694"/>
            <a:ext cx="3977182" cy="21106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239504-7C5E-4767-AE22-053FCD667C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9" r="8587" b="-3"/>
          <a:stretch/>
        </p:blipFill>
        <p:spPr>
          <a:xfrm>
            <a:off x="4202549" y="321732"/>
            <a:ext cx="3793472" cy="4111323"/>
          </a:xfrm>
          <a:prstGeom prst="rect">
            <a:avLst/>
          </a:pr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608D6B-50A2-4D81-836B-535A7B7228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6" r="3488" b="-3"/>
          <a:stretch/>
        </p:blipFill>
        <p:spPr>
          <a:xfrm>
            <a:off x="8086176" y="321733"/>
            <a:ext cx="3797984" cy="4111321"/>
          </a:xfrm>
          <a:prstGeom prst="rect">
            <a:avLst/>
          </a:pr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2CE20705-EBBD-4715-8671-C42D8F91D39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59" r="-2" b="28703"/>
          <a:stretch/>
        </p:blipFill>
        <p:spPr>
          <a:xfrm>
            <a:off x="128778" y="4525715"/>
            <a:ext cx="3983616" cy="21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522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741F7-621B-45AE-A4C9-AE62E657D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9332" y="159562"/>
            <a:ext cx="4333109" cy="123170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5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6336D2-FE4C-4C6A-85FD-5EBF6C4790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5" b="7165"/>
          <a:stretch/>
        </p:blipFill>
        <p:spPr>
          <a:xfrm>
            <a:off x="20" y="10"/>
            <a:ext cx="3696802" cy="25444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0D38FA-9537-4FA4-8024-B543BF4ADF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17" r="2" b="34559"/>
          <a:stretch/>
        </p:blipFill>
        <p:spPr>
          <a:xfrm>
            <a:off x="3796993" y="0"/>
            <a:ext cx="3696821" cy="25561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D9979A-C0ED-47BD-B809-6AFDD03048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1763"/>
          <a:stretch/>
        </p:blipFill>
        <p:spPr>
          <a:xfrm>
            <a:off x="20" y="2697480"/>
            <a:ext cx="4573014" cy="41605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7CF02E-2511-444E-A57E-552CFAFE02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" r="5165" b="-3"/>
          <a:stretch/>
        </p:blipFill>
        <p:spPr>
          <a:xfrm>
            <a:off x="4718537" y="2697480"/>
            <a:ext cx="2835973" cy="4160520"/>
          </a:xfrm>
          <a:prstGeom prst="rect">
            <a:avLst/>
          </a:prstGeom>
        </p:spPr>
      </p:pic>
      <p:cxnSp>
        <p:nvCxnSpPr>
          <p:cNvPr id="18" name="Straight Connector 15">
            <a:extLst>
              <a:ext uri="{FF2B5EF4-FFF2-40B4-BE49-F238E27FC236}">
                <a16:creationId xmlns:a16="http://schemas.microsoft.com/office/drawing/2014/main" id="{0B8B7F17-2553-43AD-9A93-CBD3555A7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09850" y="4003046"/>
            <a:ext cx="2925324" cy="0"/>
          </a:xfrm>
          <a:prstGeom prst="line">
            <a:avLst/>
          </a:prstGeom>
          <a:ln w="19050">
            <a:solidFill>
              <a:srgbClr val="B74E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41B23E74-89FA-4D54-89BD-EE5D2485DF1A}"/>
              </a:ext>
            </a:extLst>
          </p:cNvPr>
          <p:cNvSpPr/>
          <p:nvPr/>
        </p:nvSpPr>
        <p:spPr>
          <a:xfrm>
            <a:off x="7855331" y="2633570"/>
            <a:ext cx="355674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In 2018, OCA presented </a:t>
            </a:r>
          </a:p>
          <a:p>
            <a:pPr>
              <a:buClr>
                <a:srgbClr val="C00000"/>
              </a:buClr>
            </a:pPr>
            <a:r>
              <a:rPr lang="en-US" sz="2400" dirty="0"/>
              <a:t>     $59,750 to 36 students </a:t>
            </a:r>
          </a:p>
          <a:p>
            <a:pPr>
              <a:buClr>
                <a:srgbClr val="C00000"/>
              </a:buClr>
            </a:pPr>
            <a:r>
              <a:rPr lang="en-US" sz="2400" dirty="0"/>
              <a:t>     around the state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11A12B-0722-45AA-A390-AB109BAF13D7}"/>
              </a:ext>
            </a:extLst>
          </p:cNvPr>
          <p:cNvSpPr/>
          <p:nvPr/>
        </p:nvSpPr>
        <p:spPr>
          <a:xfrm>
            <a:off x="7858892" y="388374"/>
            <a:ext cx="43331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+mj-lt"/>
              </a:rPr>
              <a:t>Scholarships for students pursuing two and four year construction-related degrees</a:t>
            </a:r>
          </a:p>
        </p:txBody>
      </p:sp>
    </p:spTree>
    <p:extLst>
      <p:ext uri="{BB962C8B-B14F-4D97-AF65-F5344CB8AC3E}">
        <p14:creationId xmlns:p14="http://schemas.microsoft.com/office/powerpoint/2010/main" val="600289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0D60ECE-8986-45DC-B7FE-EC7699B4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438829" cy="5840278"/>
          </a:xfrm>
          <a:custGeom>
            <a:avLst/>
            <a:gdLst>
              <a:gd name="connsiteX0" fmla="*/ 0 w 5438829"/>
              <a:gd name="connsiteY0" fmla="*/ 0 h 5840278"/>
              <a:gd name="connsiteX1" fmla="*/ 4466700 w 5438829"/>
              <a:gd name="connsiteY1" fmla="*/ 0 h 5840278"/>
              <a:gd name="connsiteX2" fmla="*/ 4652178 w 5438829"/>
              <a:gd name="connsiteY2" fmla="*/ 204077 h 5840278"/>
              <a:gd name="connsiteX3" fmla="*/ 5438829 w 5438829"/>
              <a:gd name="connsiteY3" fmla="*/ 2395363 h 5840278"/>
              <a:gd name="connsiteX4" fmla="*/ 1993914 w 5438829"/>
              <a:gd name="connsiteY4" fmla="*/ 5840278 h 5840278"/>
              <a:gd name="connsiteX5" fmla="*/ 67829 w 5438829"/>
              <a:gd name="connsiteY5" fmla="*/ 5251941 h 5840278"/>
              <a:gd name="connsiteX6" fmla="*/ 0 w 5438829"/>
              <a:gd name="connsiteY6" fmla="*/ 5201220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8829" h="5840278">
                <a:moveTo>
                  <a:pt x="0" y="0"/>
                </a:moveTo>
                <a:lnTo>
                  <a:pt x="4466700" y="0"/>
                </a:lnTo>
                <a:lnTo>
                  <a:pt x="4652178" y="204077"/>
                </a:lnTo>
                <a:cubicBezTo>
                  <a:pt x="5143616" y="799562"/>
                  <a:pt x="5438829" y="1562987"/>
                  <a:pt x="5438829" y="2395363"/>
                </a:cubicBezTo>
                <a:cubicBezTo>
                  <a:pt x="5438829" y="4297937"/>
                  <a:pt x="3896488" y="5840278"/>
                  <a:pt x="1993914" y="5840278"/>
                </a:cubicBezTo>
                <a:cubicBezTo>
                  <a:pt x="1280449" y="5840278"/>
                  <a:pt x="617641" y="5623387"/>
                  <a:pt x="67829" y="5251941"/>
                </a:cubicBezTo>
                <a:lnTo>
                  <a:pt x="0" y="520122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6964194-5878-40D2-8EC0-DDC58387F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269134" cy="5654940"/>
          </a:xfrm>
          <a:custGeom>
            <a:avLst/>
            <a:gdLst>
              <a:gd name="connsiteX0" fmla="*/ 0 w 5269134"/>
              <a:gd name="connsiteY0" fmla="*/ 0 h 5654940"/>
              <a:gd name="connsiteX1" fmla="*/ 4227767 w 5269134"/>
              <a:gd name="connsiteY1" fmla="*/ 0 h 5654940"/>
              <a:gd name="connsiteX2" fmla="*/ 4312042 w 5269134"/>
              <a:gd name="connsiteY2" fmla="*/ 76595 h 5654940"/>
              <a:gd name="connsiteX3" fmla="*/ 5269134 w 5269134"/>
              <a:gd name="connsiteY3" fmla="*/ 2387221 h 5654940"/>
              <a:gd name="connsiteX4" fmla="*/ 2001415 w 5269134"/>
              <a:gd name="connsiteY4" fmla="*/ 5654940 h 5654940"/>
              <a:gd name="connsiteX5" fmla="*/ 198928 w 5269134"/>
              <a:gd name="connsiteY5" fmla="*/ 5113274 h 5654940"/>
              <a:gd name="connsiteX6" fmla="*/ 0 w 5269134"/>
              <a:gd name="connsiteY6" fmla="*/ 4969563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69134" h="5654940">
                <a:moveTo>
                  <a:pt x="0" y="0"/>
                </a:moveTo>
                <a:lnTo>
                  <a:pt x="4227767" y="0"/>
                </a:lnTo>
                <a:lnTo>
                  <a:pt x="4312042" y="76595"/>
                </a:lnTo>
                <a:cubicBezTo>
                  <a:pt x="4903383" y="667936"/>
                  <a:pt x="5269134" y="1484866"/>
                  <a:pt x="5269134" y="2387221"/>
                </a:cubicBezTo>
                <a:cubicBezTo>
                  <a:pt x="5269134" y="4191932"/>
                  <a:pt x="3806126" y="5654940"/>
                  <a:pt x="2001415" y="5654940"/>
                </a:cubicBezTo>
                <a:cubicBezTo>
                  <a:pt x="1335223" y="5654940"/>
                  <a:pt x="715593" y="5455584"/>
                  <a:pt x="198928" y="5113274"/>
                </a:cubicBezTo>
                <a:lnTo>
                  <a:pt x="0" y="496956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EE89BB-F65B-C14F-97CC-C7A6CA9D6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3" y="926137"/>
            <a:ext cx="3835488" cy="30694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8FE8A2-890C-1742-9E3B-A511309154E2}"/>
              </a:ext>
            </a:extLst>
          </p:cNvPr>
          <p:cNvSpPr txBox="1"/>
          <p:nvPr/>
        </p:nvSpPr>
        <p:spPr>
          <a:xfrm>
            <a:off x="5590866" y="576870"/>
            <a:ext cx="6198143" cy="54495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R="0" lvl="0" algn="ctr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800" b="1" i="0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Resources for Students, </a:t>
            </a:r>
          </a:p>
          <a:p>
            <a:pPr marR="0" lvl="0" algn="ctr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800" b="1" i="0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Educators, Parents and Employers</a:t>
            </a:r>
            <a:endParaRPr kumimoji="0" lang="en-US" sz="48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dirty="0"/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114300" marR="0" lvl="0" indent="-3429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I Build America - Ohio is a movement   </a:t>
            </a: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800" dirty="0"/>
              <a:t>     </a:t>
            </a:r>
            <a:r>
              <a:rPr kumimoji="0" lang="en-US" sz="28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to generate pride and respect for the     </a:t>
            </a: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800" dirty="0"/>
              <a:t>     </a:t>
            </a:r>
            <a:r>
              <a:rPr kumimoji="0" lang="en-US" sz="28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construction industry, and to recruit  </a:t>
            </a: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800" dirty="0"/>
              <a:t>     </a:t>
            </a:r>
            <a:r>
              <a:rPr kumimoji="0" lang="en-US" sz="28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young people into the Industry as a  </a:t>
            </a: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800" dirty="0"/>
              <a:t>     </a:t>
            </a:r>
            <a:r>
              <a:rPr kumimoji="0" lang="en-US" sz="28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rewarding and valuable career.</a:t>
            </a:r>
          </a:p>
        </p:txBody>
      </p:sp>
    </p:spTree>
    <p:extLst>
      <p:ext uri="{BB962C8B-B14F-4D97-AF65-F5344CB8AC3E}">
        <p14:creationId xmlns:p14="http://schemas.microsoft.com/office/powerpoint/2010/main" val="28667287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96B2328-0188-42D7-9919-81528393F6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7" r="250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745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8A4132F-DEC6-4332-A00C-A11AD4519B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8D9BB3-196B-3D45-A957-6970D0386E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8" r="20968" b="7519"/>
          <a:stretch/>
        </p:blipFill>
        <p:spPr>
          <a:xfrm>
            <a:off x="3740035" y="0"/>
            <a:ext cx="8420528" cy="6858000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4965EAE-E41A-435F-B993-07E824B6C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0"/>
            <a:ext cx="7539895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52F8994-E6D4-4311-9548-C3607BC436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7092985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651CD6-6E23-9E42-98BB-D7EF019C8591}"/>
              </a:ext>
            </a:extLst>
          </p:cNvPr>
          <p:cNvSpPr txBox="1"/>
          <p:nvPr/>
        </p:nvSpPr>
        <p:spPr>
          <a:xfrm>
            <a:off x="411927" y="1258794"/>
            <a:ext cx="8005972" cy="48853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1435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Career Descriptions with wages</a:t>
            </a:r>
          </a:p>
          <a:p>
            <a:pPr marL="51435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51435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Education Providers</a:t>
            </a:r>
          </a:p>
          <a:p>
            <a:pPr marL="514350" marR="0" lvl="1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	Apprenticeship Programs</a:t>
            </a:r>
          </a:p>
          <a:p>
            <a:pPr marL="514350" marR="0" lvl="1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	Career Tech Schools</a:t>
            </a:r>
          </a:p>
          <a:p>
            <a:pPr marL="514350" marR="0" lvl="1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	Two &amp; Four Year Colleges</a:t>
            </a:r>
          </a:p>
          <a:p>
            <a:pPr marL="971550" marR="0" lvl="1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51435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Downloadable Tool Boxes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for Educators and Employers</a:t>
            </a:r>
          </a:p>
          <a:p>
            <a:pPr marL="51435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51435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Videos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B99AA1-BE8A-A248-812A-888170F1696D}"/>
              </a:ext>
            </a:extLst>
          </p:cNvPr>
          <p:cNvSpPr txBox="1"/>
          <p:nvPr/>
        </p:nvSpPr>
        <p:spPr>
          <a:xfrm>
            <a:off x="-1220176" y="-526896"/>
            <a:ext cx="8366469" cy="2686212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1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Website Resources</a:t>
            </a:r>
          </a:p>
        </p:txBody>
      </p:sp>
    </p:spTree>
    <p:extLst>
      <p:ext uri="{BB962C8B-B14F-4D97-AF65-F5344CB8AC3E}">
        <p14:creationId xmlns:p14="http://schemas.microsoft.com/office/powerpoint/2010/main" val="944799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C991AD47-9C99-472F-BDAA-21B183F33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121920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15">
            <a:extLst>
              <a:ext uri="{FF2B5EF4-FFF2-40B4-BE49-F238E27FC236}">
                <a16:creationId xmlns:a16="http://schemas.microsoft.com/office/drawing/2014/main" id="{9E706731-3860-4E73-9335-A870F6741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42603" cy="6858000"/>
          </a:xfrm>
          <a:custGeom>
            <a:avLst/>
            <a:gdLst>
              <a:gd name="connsiteX0" fmla="*/ 0 w 9742603"/>
              <a:gd name="connsiteY0" fmla="*/ 0 h 6858000"/>
              <a:gd name="connsiteX1" fmla="*/ 152400 w 9742603"/>
              <a:gd name="connsiteY1" fmla="*/ 0 h 6858000"/>
              <a:gd name="connsiteX2" fmla="*/ 6566449 w 9742603"/>
              <a:gd name="connsiteY2" fmla="*/ 0 h 6858000"/>
              <a:gd name="connsiteX3" fmla="*/ 9742603 w 9742603"/>
              <a:gd name="connsiteY3" fmla="*/ 6858000 h 6858000"/>
              <a:gd name="connsiteX4" fmla="*/ 152400 w 9742603"/>
              <a:gd name="connsiteY4" fmla="*/ 6858000 h 6858000"/>
              <a:gd name="connsiteX5" fmla="*/ 0 w 9742603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42603" h="6858000">
                <a:moveTo>
                  <a:pt x="0" y="0"/>
                </a:moveTo>
                <a:lnTo>
                  <a:pt x="152400" y="0"/>
                </a:lnTo>
                <a:lnTo>
                  <a:pt x="6566449" y="0"/>
                </a:lnTo>
                <a:lnTo>
                  <a:pt x="9742603" y="6858000"/>
                </a:lnTo>
                <a:lnTo>
                  <a:pt x="152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 11">
            <a:extLst>
              <a:ext uri="{FF2B5EF4-FFF2-40B4-BE49-F238E27FC236}">
                <a16:creationId xmlns:a16="http://schemas.microsoft.com/office/drawing/2014/main" id="{CD2ED21F-DC95-4AD1-8327-D561F5FCA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380336" cy="6858000"/>
          </a:xfrm>
          <a:custGeom>
            <a:avLst/>
            <a:gdLst>
              <a:gd name="connsiteX0" fmla="*/ 0 w 9380336"/>
              <a:gd name="connsiteY0" fmla="*/ 0 h 6858000"/>
              <a:gd name="connsiteX1" fmla="*/ 6204182 w 9380336"/>
              <a:gd name="connsiteY1" fmla="*/ 0 h 6858000"/>
              <a:gd name="connsiteX2" fmla="*/ 9380336 w 9380336"/>
              <a:gd name="connsiteY2" fmla="*/ 6858000 h 6858000"/>
              <a:gd name="connsiteX3" fmla="*/ 0 w 938033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0336" h="6858000">
                <a:moveTo>
                  <a:pt x="0" y="0"/>
                </a:moveTo>
                <a:lnTo>
                  <a:pt x="6204182" y="0"/>
                </a:lnTo>
                <a:lnTo>
                  <a:pt x="938033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FEB961-EA4F-4B8C-9546-4A332ED06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551" y="391623"/>
            <a:ext cx="4126372" cy="9696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29E511-FECB-487F-AEBD-ACDBE4E53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250" y="1696532"/>
            <a:ext cx="3510949" cy="23611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264AF7-5C3C-468D-BD6D-3115E0FF39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854" y="4633546"/>
            <a:ext cx="2316691" cy="16448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0C7C56-E350-448E-A8F0-F537F5892D2E}"/>
              </a:ext>
            </a:extLst>
          </p:cNvPr>
          <p:cNvSpPr txBox="1"/>
          <p:nvPr/>
        </p:nvSpPr>
        <p:spPr>
          <a:xfrm>
            <a:off x="835269" y="4633546"/>
            <a:ext cx="2743200" cy="1529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E7196D-2E9B-47DB-8383-5717CD92E47B}"/>
              </a:ext>
            </a:extLst>
          </p:cNvPr>
          <p:cNvSpPr txBox="1"/>
          <p:nvPr/>
        </p:nvSpPr>
        <p:spPr>
          <a:xfrm>
            <a:off x="544945" y="2613891"/>
            <a:ext cx="4378037" cy="140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93AE07-0CBF-48DA-8F45-F98606734989}"/>
              </a:ext>
            </a:extLst>
          </p:cNvPr>
          <p:cNvSpPr txBox="1"/>
          <p:nvPr/>
        </p:nvSpPr>
        <p:spPr>
          <a:xfrm>
            <a:off x="369454" y="1897241"/>
            <a:ext cx="5184383" cy="3118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43" name="TextBox 1">
            <a:extLst>
              <a:ext uri="{FF2B5EF4-FFF2-40B4-BE49-F238E27FC236}">
                <a16:creationId xmlns:a16="http://schemas.microsoft.com/office/drawing/2014/main" id="{F3739493-975C-41C1-A3D7-1CD4AA9044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4382500"/>
              </p:ext>
            </p:extLst>
          </p:nvPr>
        </p:nvGraphicFramePr>
        <p:xfrm>
          <a:off x="369455" y="585216"/>
          <a:ext cx="6067921" cy="5695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92318EFB-93F7-45A4-AA27-F7835143C51A}"/>
              </a:ext>
            </a:extLst>
          </p:cNvPr>
          <p:cNvSpPr/>
          <p:nvPr/>
        </p:nvSpPr>
        <p:spPr>
          <a:xfrm>
            <a:off x="523853" y="3257064"/>
            <a:ext cx="114336" cy="12344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3B9F890-AB61-45E8-8D94-16A9B30EEA47}"/>
              </a:ext>
            </a:extLst>
          </p:cNvPr>
          <p:cNvSpPr/>
          <p:nvPr/>
        </p:nvSpPr>
        <p:spPr>
          <a:xfrm>
            <a:off x="523853" y="4734468"/>
            <a:ext cx="114336" cy="12344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8187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7A2C7E-74E4-4B4A-8290-89C15411C240}"/>
              </a:ext>
            </a:extLst>
          </p:cNvPr>
          <p:cNvSpPr txBox="1"/>
          <p:nvPr/>
        </p:nvSpPr>
        <p:spPr>
          <a:xfrm>
            <a:off x="460268" y="905212"/>
            <a:ext cx="6928575" cy="50105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900" b="1" dirty="0">
                <a:latin typeface="+mj-lt"/>
              </a:rPr>
              <a:t>Contractor/Classroom Collaboration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Connecting educators with contractors to receive customized resources for classrooms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How can OCA members help?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800" dirty="0"/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Present career information to your class</a:t>
            </a: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Attend career fair</a:t>
            </a: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Provide material for a project</a:t>
            </a: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Help with job shadowing</a:t>
            </a: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Other ideas? Let us know!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rgbClr val="C00000"/>
              </a:buClr>
            </a:pPr>
            <a:endParaRPr lang="en-US" sz="2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6A316E-F850-4512-8A5A-88CFFB9EB6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478" y="553007"/>
            <a:ext cx="2599918" cy="261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3307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7A2C7E-74E4-4B4A-8290-89C15411C240}"/>
              </a:ext>
            </a:extLst>
          </p:cNvPr>
          <p:cNvSpPr txBox="1"/>
          <p:nvPr/>
        </p:nvSpPr>
        <p:spPr>
          <a:xfrm>
            <a:off x="191729" y="388374"/>
            <a:ext cx="7511845" cy="622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700" b="1" dirty="0">
                <a:latin typeface="+mj-lt"/>
              </a:rPr>
              <a:t>Get Connected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800" dirty="0"/>
              <a:t>Director of Chapter Development,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800" dirty="0"/>
              <a:t>Melanie Kitchen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800" dirty="0">
                <a:hlinkClick r:id="rId3"/>
              </a:rPr>
              <a:t>mkitchen@ohiocontractors.org</a:t>
            </a:r>
            <a:endParaRPr lang="en-US" sz="3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800" dirty="0">
                <a:hlinkClick r:id="rId4"/>
              </a:rPr>
              <a:t>www.ohiocontractors.org</a:t>
            </a:r>
            <a:endParaRPr lang="en-US" sz="3800" dirty="0"/>
          </a:p>
          <a:p>
            <a:pPr marL="114300" indent="-342900"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3100" dirty="0"/>
              <a:t>	Home Page</a:t>
            </a:r>
          </a:p>
          <a:p>
            <a:pPr marL="114300" indent="-342900"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3100" dirty="0"/>
              <a:t>	Breaking News</a:t>
            </a:r>
          </a:p>
          <a:p>
            <a:pPr marL="114300" indent="-342900"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3100" dirty="0"/>
              <a:t>	Contractor/Classroom Collaboration 	educator contact form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800" u="sng" dirty="0">
              <a:hlinkClick r:id="rId5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800" u="sng" dirty="0">
                <a:hlinkClick r:id="rId5"/>
              </a:rPr>
              <a:t>https://form.jotform.com/90495566646168</a:t>
            </a:r>
            <a:endParaRPr lang="en-US" sz="3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6A316E-F850-4512-8A5A-88CFFB9EB6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478" y="553007"/>
            <a:ext cx="2599918" cy="261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22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303</Words>
  <Application>Microsoft Office PowerPoint</Application>
  <PresentationFormat>Widescreen</PresentationFormat>
  <Paragraphs>90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Construction Career Connections through Contractor/Classroom Collaboration</vt:lpstr>
      <vt:lpstr>About OCA</vt:lpstr>
      <vt:lpstr>Industry Workforce Need  AGC of America 2018 Workforce Survey Results Ohio</vt:lpstr>
      <vt:lpstr>Connecting Students to Careers</vt:lpstr>
      <vt:lpstr>Connect with local contractors and visit construction jobsites </vt:lpstr>
      <vt:lpstr>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Construction Career Connections through Contractor/Classroom Collaboration</dc:title>
  <dc:creator>MKitchen</dc:creator>
  <cp:lastModifiedBy>MKitchen</cp:lastModifiedBy>
  <cp:revision>21</cp:revision>
  <dcterms:created xsi:type="dcterms:W3CDTF">2019-02-15T03:13:53Z</dcterms:created>
  <dcterms:modified xsi:type="dcterms:W3CDTF">2019-02-21T13:59:30Z</dcterms:modified>
</cp:coreProperties>
</file>